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4"/>
  </p:notesMasterIdLst>
  <p:handoutMasterIdLst>
    <p:handoutMasterId r:id="rId25"/>
  </p:handoutMasterIdLst>
  <p:sldIdLst>
    <p:sldId id="484" r:id="rId4"/>
    <p:sldId id="581" r:id="rId5"/>
    <p:sldId id="583" r:id="rId6"/>
    <p:sldId id="585" r:id="rId7"/>
    <p:sldId id="586" r:id="rId8"/>
    <p:sldId id="587" r:id="rId9"/>
    <p:sldId id="588" r:id="rId10"/>
    <p:sldId id="589" r:id="rId11"/>
    <p:sldId id="590" r:id="rId12"/>
    <p:sldId id="591" r:id="rId13"/>
    <p:sldId id="592" r:id="rId14"/>
    <p:sldId id="593" r:id="rId15"/>
    <p:sldId id="594" r:id="rId16"/>
    <p:sldId id="595" r:id="rId17"/>
    <p:sldId id="596" r:id="rId18"/>
    <p:sldId id="597" r:id="rId19"/>
    <p:sldId id="598" r:id="rId20"/>
    <p:sldId id="600" r:id="rId21"/>
    <p:sldId id="599" r:id="rId22"/>
    <p:sldId id="602" r:id="rId23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湫晗 苗" initials="湫苗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AE"/>
    <a:srgbClr val="008ABD"/>
    <a:srgbClr val="0A9DCD"/>
    <a:srgbClr val="0C4296"/>
    <a:srgbClr val="F3F5F2"/>
    <a:srgbClr val="0085B8"/>
    <a:srgbClr val="0000FF"/>
    <a:srgbClr val="FFF887"/>
    <a:srgbClr val="FFF357"/>
    <a:srgbClr val="317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298" autoAdjust="0"/>
    <p:restoredTop sz="96846" autoAdjust="0"/>
  </p:normalViewPr>
  <p:slideViewPr>
    <p:cSldViewPr snapToGrid="0" snapToObjects="1" showGuides="1">
      <p:cViewPr varScale="1">
        <p:scale>
          <a:sx n="85" d="100"/>
          <a:sy n="85" d="100"/>
        </p:scale>
        <p:origin x="845" y="72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184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7.xml"/><Relationship Id="rId3" Type="http://schemas.openxmlformats.org/officeDocument/2006/relationships/image" Target="../media/image11.png"/><Relationship Id="rId2" Type="http://schemas.openxmlformats.org/officeDocument/2006/relationships/tags" Target="../tags/tag156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9.xml"/><Relationship Id="rId3" Type="http://schemas.openxmlformats.org/officeDocument/2006/relationships/image" Target="../media/image12.png"/><Relationship Id="rId2" Type="http://schemas.openxmlformats.org/officeDocument/2006/relationships/tags" Target="../tags/tag158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wmf"/><Relationship Id="rId8" Type="http://schemas.openxmlformats.org/officeDocument/2006/relationships/oleObject" Target="../embeddings/oleObject8.bin"/><Relationship Id="rId7" Type="http://schemas.openxmlformats.org/officeDocument/2006/relationships/tags" Target="../tags/tag161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6.bin"/><Relationship Id="rId2" Type="http://schemas.openxmlformats.org/officeDocument/2006/relationships/tags" Target="../tags/tag160.xml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63.xml"/><Relationship Id="rId14" Type="http://schemas.openxmlformats.org/officeDocument/2006/relationships/image" Target="../media/image17.wmf"/><Relationship Id="rId13" Type="http://schemas.openxmlformats.org/officeDocument/2006/relationships/oleObject" Target="../embeddings/oleObject10.bin"/><Relationship Id="rId12" Type="http://schemas.openxmlformats.org/officeDocument/2006/relationships/image" Target="../media/image16.wmf"/><Relationship Id="rId11" Type="http://schemas.openxmlformats.org/officeDocument/2006/relationships/oleObject" Target="../embeddings/oleObject9.bin"/><Relationship Id="rId10" Type="http://schemas.openxmlformats.org/officeDocument/2006/relationships/tags" Target="../tags/tag162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wmf"/><Relationship Id="rId8" Type="http://schemas.openxmlformats.org/officeDocument/2006/relationships/oleObject" Target="../embeddings/oleObject13.bin"/><Relationship Id="rId7" Type="http://schemas.openxmlformats.org/officeDocument/2006/relationships/tags" Target="../tags/tag166.xml"/><Relationship Id="rId6" Type="http://schemas.openxmlformats.org/officeDocument/2006/relationships/oleObject" Target="../embeddings/oleObject12.bin"/><Relationship Id="rId5" Type="http://schemas.openxmlformats.org/officeDocument/2006/relationships/tags" Target="../tags/tag165.xml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1.bin"/><Relationship Id="rId2" Type="http://schemas.openxmlformats.org/officeDocument/2006/relationships/tags" Target="../tags/tag164.xml"/><Relationship Id="rId13" Type="http://schemas.openxmlformats.org/officeDocument/2006/relationships/vmlDrawing" Target="../drawings/vmlDrawing4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5.v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71.xml"/><Relationship Id="rId6" Type="http://schemas.openxmlformats.org/officeDocument/2006/relationships/oleObject" Target="../embeddings/oleObject15.bin"/><Relationship Id="rId5" Type="http://schemas.openxmlformats.org/officeDocument/2006/relationships/tags" Target="../tags/tag170.xml"/><Relationship Id="rId4" Type="http://schemas.openxmlformats.org/officeDocument/2006/relationships/image" Target="../media/image20.wmf"/><Relationship Id="rId3" Type="http://schemas.openxmlformats.org/officeDocument/2006/relationships/oleObject" Target="../embeddings/oleObject14.bin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6.v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74.xml"/><Relationship Id="rId6" Type="http://schemas.openxmlformats.org/officeDocument/2006/relationships/oleObject" Target="../embeddings/oleObject17.bin"/><Relationship Id="rId5" Type="http://schemas.openxmlformats.org/officeDocument/2006/relationships/tags" Target="../tags/tag173.xml"/><Relationship Id="rId4" Type="http://schemas.openxmlformats.org/officeDocument/2006/relationships/image" Target="../media/image21.wmf"/><Relationship Id="rId3" Type="http://schemas.openxmlformats.org/officeDocument/2006/relationships/oleObject" Target="../embeddings/oleObject16.bin"/><Relationship Id="rId2" Type="http://schemas.openxmlformats.org/officeDocument/2006/relationships/tags" Target="../tags/tag172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wmf"/><Relationship Id="rId8" Type="http://schemas.openxmlformats.org/officeDocument/2006/relationships/oleObject" Target="../embeddings/oleObject20.bin"/><Relationship Id="rId7" Type="http://schemas.openxmlformats.org/officeDocument/2006/relationships/tags" Target="../tags/tag177.xml"/><Relationship Id="rId6" Type="http://schemas.openxmlformats.org/officeDocument/2006/relationships/oleObject" Target="../embeddings/oleObject19.bin"/><Relationship Id="rId5" Type="http://schemas.openxmlformats.org/officeDocument/2006/relationships/tags" Target="../tags/tag176.xml"/><Relationship Id="rId4" Type="http://schemas.openxmlformats.org/officeDocument/2006/relationships/image" Target="../media/image22.wmf"/><Relationship Id="rId3" Type="http://schemas.openxmlformats.org/officeDocument/2006/relationships/oleObject" Target="../embeddings/oleObject18.bin"/><Relationship Id="rId2" Type="http://schemas.openxmlformats.org/officeDocument/2006/relationships/tags" Target="../tags/tag175.xml"/><Relationship Id="rId12" Type="http://schemas.openxmlformats.org/officeDocument/2006/relationships/vmlDrawing" Target="../drawings/vmlDrawing7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78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1.xml"/><Relationship Id="rId2" Type="http://schemas.openxmlformats.org/officeDocument/2006/relationships/image" Target="../media/image24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83.xml"/><Relationship Id="rId1" Type="http://schemas.openxmlformats.org/officeDocument/2006/relationships/tags" Target="../tags/tag18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3.xml"/><Relationship Id="rId3" Type="http://schemas.openxmlformats.org/officeDocument/2006/relationships/image" Target="../media/image5.png"/><Relationship Id="rId2" Type="http://schemas.openxmlformats.org/officeDocument/2006/relationships/tags" Target="../tags/tag14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wmf"/><Relationship Id="rId8" Type="http://schemas.openxmlformats.org/officeDocument/2006/relationships/oleObject" Target="../embeddings/oleObject2.bin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2" Type="http://schemas.openxmlformats.org/officeDocument/2006/relationships/tags" Target="../tags/tag144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48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image" Target="../media/image9.wmf"/><Relationship Id="rId7" Type="http://schemas.openxmlformats.org/officeDocument/2006/relationships/oleObject" Target="../embeddings/oleObject4.bin"/><Relationship Id="rId6" Type="http://schemas.openxmlformats.org/officeDocument/2006/relationships/tags" Target="../tags/tag151.x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4" Type="http://schemas.openxmlformats.org/officeDocument/2006/relationships/vmlDrawing" Target="../drawings/vmlDrawing2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53.xml"/><Relationship Id="rId11" Type="http://schemas.openxmlformats.org/officeDocument/2006/relationships/image" Target="../media/image10.wmf"/><Relationship Id="rId10" Type="http://schemas.openxmlformats.org/officeDocument/2006/relationships/oleObject" Target="../embeddings/oleObject5.bin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553" y="6278913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模块九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83360" y="3577590"/>
            <a:ext cx="6812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三相异步电动机的机械特性和工作特性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0675" y="1882306"/>
            <a:ext cx="8458200" cy="310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异步电动机拖动负载转动时，必须符合动力学的规律，只有电磁转矩与负载转矩和空载转矩相平衡时，电动机才能稳定运行。 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异步电动机是依靠转子转速的变化，来调节电动机的电磁量，从而使电动机的电磁转矩得到相应的改变，使之适应负载的需要来实现新的平衡。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1213485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异步电动机稳定运行分析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95530" y="1632595"/>
            <a:ext cx="4783345" cy="439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启动到最大转矩部分曲线为不稳定运行区域，从最大转矩到同步转速的那部分曲线是稳定运行区域。所以最大转矩是电动机从稳定过渡到不稳定的临界点。为了使电动机有一定的过载能力，除了增大最大转矩以外，电动机稳定运行点不宜靠近临界点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异步电动机稳定运行分析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0" y="1633220"/>
            <a:ext cx="3335020" cy="48399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14191" y="2063442"/>
            <a:ext cx="4564684" cy="3538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异步电动机的工作特性指标在国家标准中都有具体规定。设计和制造都必须满足这些性能指标。工作特性曲线可用等值电路计算求得，也可以通过实验测定。图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就是异步电动机的工作特性曲线。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123190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95" y="2205355"/>
            <a:ext cx="3084830" cy="36766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249652" y="1311275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转速特性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124200" y="1470991"/>
          <a:ext cx="1864302" cy="657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9" name="公式" r:id="rId3" imgW="609600" imgH="215900" progId="Equation.3">
                  <p:embed/>
                </p:oleObj>
              </mc:Choice>
              <mc:Fallback>
                <p:oleObj name="公式" r:id="rId3" imgW="609600" imgH="215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470991"/>
                        <a:ext cx="1864302" cy="657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2819400" y="2128839"/>
          <a:ext cx="3397502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0" name="公式" r:id="rId5" imgW="1562100" imgH="457200" progId="Equation.3">
                  <p:embed/>
                </p:oleObj>
              </mc:Choice>
              <mc:Fallback>
                <p:oleObj name="公式" r:id="rId5" imgW="15621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128839"/>
                        <a:ext cx="3397502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3198973"/>
            <a:ext cx="60071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将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1371599" y="3051313"/>
          <a:ext cx="1152939" cy="72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1" name="公式" r:id="rId8" imgW="685800" imgH="431800" progId="Equation.3">
                  <p:embed/>
                </p:oleObj>
              </mc:Choice>
              <mc:Fallback>
                <p:oleObj name="公式" r:id="rId8" imgW="685800" imgH="431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3051313"/>
                        <a:ext cx="1152939" cy="72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819400" y="3198974"/>
            <a:ext cx="241363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代入上式得：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3040583" y="3770630"/>
          <a:ext cx="2326005" cy="894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2" name="公式" r:id="rId11" imgW="1117600" imgH="431800" progId="Equation.3">
                  <p:embed/>
                </p:oleObj>
              </mc:Choice>
              <mc:Fallback>
                <p:oleObj name="公式" r:id="rId11" imgW="1117600" imgH="431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583" y="3770630"/>
                        <a:ext cx="2326005" cy="8947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478252" y="4919633"/>
            <a:ext cx="7620000" cy="138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结论：转速特性</a:t>
            </a:r>
            <a:r>
              <a:rPr lang="zh-CN" altLang="en-US" sz="28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是一条稍微下斜的直线，如图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9.4.3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所示。它与直流他励电动机的转速特性很相似，也是硬特性。</a:t>
            </a:r>
            <a:r>
              <a:rPr lang="zh-CN" altLang="en-US" sz="28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8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3146612" y="4840696"/>
          <a:ext cx="14253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3" name="公式" r:id="rId13" imgW="609600" imgH="215900" progId="Equation.3">
                  <p:embed/>
                </p:oleObj>
              </mc:Choice>
              <mc:Fallback>
                <p:oleObj name="公式" r:id="rId13" imgW="609600" imgH="2159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6612" y="4840696"/>
                        <a:ext cx="1425388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378094" y="1334961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．定子电流特性</a:t>
            </a: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4492894" y="1372394"/>
          <a:ext cx="160020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公式" r:id="rId3" imgW="673100" imgH="215900" progId="Equation.3">
                  <p:embed/>
                </p:oleObj>
              </mc:Choice>
              <mc:Fallback>
                <p:oleObj name="公式" r:id="rId3" imgW="673100" imgH="215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894" y="1372394"/>
                        <a:ext cx="1600200" cy="51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2129473"/>
            <a:ext cx="791845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异步电动机在额定电压和额定频率下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输出功率变化时，定子电流的变化曲线           称为定子电流特性。  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3455670" y="2545080"/>
          <a:ext cx="1281430" cy="414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公式" r:id="rId6" imgW="673100" imgH="215900" progId="Equation.3">
                  <p:embed/>
                </p:oleObj>
              </mc:Choice>
              <mc:Fallback>
                <p:oleObj name="公式" r:id="rId6" imgW="673100" imgH="215900" progId="Equation.3">
                  <p:embed/>
                  <p:pic>
                    <p:nvPicPr>
                      <p:cNvPr id="0" name="图片 297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670" y="2545080"/>
                        <a:ext cx="1281430" cy="4146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457200" y="3105835"/>
            <a:ext cx="742569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由等值电路得异步电动机的定子电流方程式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即磁势平衡方程式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2925978" y="3733800"/>
          <a:ext cx="181102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公式" r:id="rId8" imgW="927100" imgH="431800" progId="Equation.3">
                  <p:embed/>
                </p:oleObj>
              </mc:Choice>
              <mc:Fallback>
                <p:oleObj name="公式" r:id="rId8" imgW="927100" imgH="431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978" y="3733800"/>
                        <a:ext cx="181102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矩形 20"/>
          <p:cNvSpPr/>
          <p:nvPr>
            <p:custDataLst>
              <p:tags r:id="rId10"/>
            </p:custDataLst>
          </p:nvPr>
        </p:nvSpPr>
        <p:spPr>
          <a:xfrm>
            <a:off x="877888" y="4808424"/>
            <a:ext cx="6775242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结论：定子电流几乎随负载成正比增加。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其特性曲线如图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9.4.3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所示。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．功率因数特性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2461979" y="2231079"/>
          <a:ext cx="3020717" cy="748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name="公式" r:id="rId3" imgW="888365" imgH="215900" progId="Equation.3">
                  <p:embed/>
                </p:oleObj>
              </mc:Choice>
              <mc:Fallback>
                <p:oleObj name="公式" r:id="rId3" imgW="888365" imgH="215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979" y="2231079"/>
                        <a:ext cx="3020717" cy="7488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20675" y="2980530"/>
            <a:ext cx="84582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异步电动机在额定电压和额定频率下，输出功率变化时，定于功率因数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称为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功率因数特性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4549775" y="3985727"/>
          <a:ext cx="2693490" cy="666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name="公式" r:id="rId6" imgW="888365" imgH="215900" progId="Equation.3">
                  <p:embed/>
                </p:oleObj>
              </mc:Choice>
              <mc:Fallback>
                <p:oleObj name="公式" r:id="rId6" imgW="888365" imgH="215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775" y="3985727"/>
                        <a:ext cx="2693490" cy="666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   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转矩特性</a:t>
            </a: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3581400" y="1928191"/>
          <a:ext cx="2093844" cy="697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公式" r:id="rId3" imgW="647700" imgH="215900" progId="Equation.3">
                  <p:embed/>
                </p:oleObj>
              </mc:Choice>
              <mc:Fallback>
                <p:oleObj name="公式" r:id="rId3" imgW="647700" imgH="2159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928191"/>
                        <a:ext cx="2093844" cy="6979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6765" y="2974791"/>
            <a:ext cx="82486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异步电动机在额定电压和额定频率下，输出功率变化时，电磁转矩的变化曲线                    称为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转矩特性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5131905" y="4082244"/>
          <a:ext cx="1384851" cy="461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公式" r:id="rId6" imgW="647700" imgH="215900" progId="Equation.3">
                  <p:embed/>
                </p:oleObj>
              </mc:Choice>
              <mc:Fallback>
                <p:oleObj name="公式" r:id="rId6" imgW="647700" imgH="2159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1905" y="4082244"/>
                        <a:ext cx="1384851" cy="4616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．效率特性</a:t>
            </a: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823724" y="1628775"/>
          <a:ext cx="2132821" cy="755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8" name="公式" r:id="rId3" imgW="622300" imgH="215900" progId="Equation.3">
                  <p:embed/>
                </p:oleObj>
              </mc:Choice>
              <mc:Fallback>
                <p:oleObj name="公式" r:id="rId3" imgW="622300" imgH="2159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3724" y="1628775"/>
                        <a:ext cx="2132821" cy="7553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2384764"/>
            <a:ext cx="8153400" cy="203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异步电动机在额定电压和额定频率下，输出功率变化时，效率的变化曲线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称为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效率特性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4583113" y="3180736"/>
          <a:ext cx="1347659" cy="476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9" name="公式" r:id="rId6" imgW="622300" imgH="215900" progId="Equation.3">
                  <p:embed/>
                </p:oleObj>
              </mc:Choice>
              <mc:Fallback>
                <p:oleObj name="公式" r:id="rId6" imgW="622300" imgH="2159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113" y="3180736"/>
                        <a:ext cx="1347659" cy="476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5450" y="4603257"/>
            <a:ext cx="383603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异步电动机的效率为：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1295448" y="5301072"/>
          <a:ext cx="6476903" cy="906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0" name="公式" r:id="rId8" imgW="3200400" imgH="444500" progId="Equation.3">
                  <p:embed/>
                </p:oleObj>
              </mc:Choice>
              <mc:Fallback>
                <p:oleObj name="公式" r:id="rId8" imgW="3200400" imgH="4445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48" y="5301072"/>
                        <a:ext cx="6476903" cy="9063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0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固有机械特性分析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异步电动机稳定运行分析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128" y="2300687"/>
            <a:ext cx="2617288" cy="243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58627" y="2669930"/>
            <a:ext cx="8056302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三相异步电动机的结构和组成</a:t>
            </a: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三相异步电动机的工作原理</a:t>
            </a: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三相异步电动机的机械特性和工作特性；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三相异步电动机的起动、制动与调速控制。</a:t>
            </a:r>
            <a:endParaRPr kumimoji="1"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8447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35712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2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模块九  直流电源供电电路的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分析与测试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>
              <a:spcBef>
                <a:spcPts val="0"/>
              </a:spcBef>
              <a:buSzPct val="100000"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4" name="文本框 23"/>
          <p:cNvSpPr txBox="1"/>
          <p:nvPr/>
        </p:nvSpPr>
        <p:spPr>
          <a:xfrm>
            <a:off x="60960" y="249555"/>
            <a:ext cx="779526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8.1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换路定则与电压、电流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初始值的确定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51205" y="97488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05816" y="1434941"/>
            <a:ext cx="8229600" cy="5107940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纳米涂层技术：革新电动机性能，提升效率与可靠性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纳米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涂层技术在电动机领域的应用，为提升电动机整体性能和效率带来了显著效果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。通过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对电动机关键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部件的纳米级别表面处理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，实现了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以下优化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首先，纳米涂层显著提高了电动机部件的耐磨性，特别是对于轴承和齿轮等转动部件，减少了磨损，从而降低了维护成本并延长了电动机的使用寿命。其次，纳米涂层材料的优良导热性能增强了电动机的散热能力，有助于降低内部温度，提高电动机的工作效率和可靠性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此外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，纳米涂层还赋予了电动机部件出色的抗腐蚀性，保护电动机不受潮湿、盐雾等环境因素的侵害，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确保电动机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在不同工作环境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中稳定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运行。在减少能量损失方面，纳米涂层降低了摩擦系数，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减少能量损耗，提升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了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电动机运行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效率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。在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气性能方面，纳米涂层提供了额外的绝缘保护，有效预防了电气故障和短路，确保了电动机的电气安全。同时，纳米涂层还能改善电动机部件的机械强度，承受更高的机械负荷，增加了电动机的稳定性和耐用性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最后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纳米涂层技术的应用还有助于降低电动机运行时的噪音和振动，提升了工作环境的舒适度，并减少了结构疲劳的可能性。此外，该技术还允许电动机设计更为紧凑，减轻重量，减少体积，从而优化了电机设计，提高了电动机在工业和商业应用中的适应性和整体效率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固有机械特性分析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机械特性曲线的几个特殊运行点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异步电动机稳定运行分析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异步电动机的工作特性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457199" y="1464814"/>
            <a:ext cx="7961485" cy="4399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由前述的转矩参数表达式可知，当外加电压及频率不变时，异步电动机的电磁转矩只随转差率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而变。电磁转矩与转差率的关系，实际上也是电磁转矩与转速的关系。所以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f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关系曲线，也称为异步电动机的机械特性。 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=U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1N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f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i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f</a:t>
            </a:r>
            <a:r>
              <a:rPr lang="en-US" altLang="zh-CN" sz="2800" baseline="-250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条件下，转子没有接入电阻时的机械特性称为固有机械特；而电压、频率、转子电阻、电抗改变时的机械特性称为人为机械特性。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457199" y="1464814"/>
            <a:ext cx="7961485" cy="353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异步电动机的机械特性是由电机本身的结构与参数所决定，它与负载大小无关。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但是，电动机在拖动负载运行时，必定在机械特性对应的点上工作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如图中的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点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所以，电动机的机械特性是生产设备选择拖动电动机的重要依据，生产设备本身的机械特性，必须与电动机的机械特性相配合，才能实现合理的拖动。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4140" y="862965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固有机械特性分析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457200" y="1246971"/>
            <a:ext cx="7619524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异步电动机的机械特性曲线包含以下两个不同的部分：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16227" y="2201544"/>
            <a:ext cx="4273908" cy="3969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一是稳定运行段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(HP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段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：一般情况下，电动机只能在此段稳定运行。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二是启动过渡运行段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(PA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段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：在这一段内、电动机的转速</a:t>
            </a:r>
            <a:r>
              <a:rPr kumimoji="0" lang="en-US" altLang="zh-CN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较低，转差率</a:t>
            </a:r>
            <a:r>
              <a:rPr kumimoji="0" lang="en-US" altLang="zh-CN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较大，随着</a:t>
            </a:r>
            <a:r>
              <a:rPr kumimoji="0" lang="en-US" altLang="zh-CN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的减小，电动机产生的电磁转矩也随着下降。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1957070"/>
            <a:ext cx="3456305" cy="44589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62305" y="1994218"/>
            <a:ext cx="815340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1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．启动点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：其特点是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0(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1)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i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Ts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，启动电流                     </a:t>
            </a:r>
            <a:r>
              <a:rPr lang="zh-CN" altLang="en-US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sz="1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2" name="Object 5"/>
          <p:cNvGraphicFramePr>
            <a:graphicFrameLocks noChangeAspect="1"/>
          </p:cNvGraphicFramePr>
          <p:nvPr/>
        </p:nvGraphicFramePr>
        <p:xfrm>
          <a:off x="1338580" y="2479675"/>
          <a:ext cx="1133475" cy="2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name="公式" r:id="rId3" imgW="876300" imgH="228600" progId="Equation.3">
                  <p:embed/>
                </p:oleObj>
              </mc:Choice>
              <mc:Fallback>
                <p:oleObj name="公式" r:id="rId3" imgW="876300" imgH="228600" progId="Equation.3">
                  <p:embed/>
                  <p:pic>
                    <p:nvPicPr>
                      <p:cNvPr id="0" name="图片 276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580" y="2479675"/>
                        <a:ext cx="1133475" cy="2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92342" y="3073413"/>
            <a:ext cx="8229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．临界点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：其特点是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en-US" altLang="zh-CN" sz="2400" baseline="-250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(1— </a:t>
            </a:r>
            <a:r>
              <a:rPr lang="en-US" altLang="zh-CN" sz="24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en-US" altLang="zh-CN" sz="2400" baseline="-250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)n</a:t>
            </a:r>
            <a:r>
              <a:rPr lang="en-US" altLang="zh-CN" sz="24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4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 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en-US" altLang="zh-CN" sz="24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Rectangle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92342" y="4580519"/>
            <a:ext cx="81534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．额定工作点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：其特点是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400" baseline="-250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(S=S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, 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,I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=I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22630" y="3836353"/>
            <a:ext cx="77025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3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．同步转速点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H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：其特点是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 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0)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 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7" name="Object 10"/>
          <p:cNvGraphicFramePr>
            <a:graphicFrameLocks noChangeAspect="1"/>
          </p:cNvGraphicFramePr>
          <p:nvPr/>
        </p:nvGraphicFramePr>
        <p:xfrm>
          <a:off x="7486650" y="3815715"/>
          <a:ext cx="125603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3" name="公式" r:id="rId8" imgW="838200" imgH="241300" progId="Equation.3">
                  <p:embed/>
                </p:oleObj>
              </mc:Choice>
              <mc:Fallback>
                <p:oleObj name="公式" r:id="rId8" imgW="838200" imgH="241300" progId="Equation.3">
                  <p:embed/>
                  <p:pic>
                    <p:nvPicPr>
                      <p:cNvPr id="0" name="图片 276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650" y="3815715"/>
                        <a:ext cx="125603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93370" y="140081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机械特性曲线的几个特殊运行点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0675" y="1632436"/>
            <a:ext cx="845820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在额定点工作时，电动机的输出功率与输入功率均达额定值，其功率与电磁转矩的关系如下：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9" name="Rectangle 1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9600" y="2899368"/>
            <a:ext cx="26720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额定输出功率：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276600" y="2763078"/>
          <a:ext cx="1725222" cy="575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8" name="公式" r:id="rId4" imgW="685800" imgH="228600" progId="Equation.3">
                  <p:embed/>
                </p:oleObj>
              </mc:Choice>
              <mc:Fallback>
                <p:oleObj name="公式" r:id="rId4" imgW="6858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763078"/>
                        <a:ext cx="1725222" cy="5750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1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9600" y="3713472"/>
            <a:ext cx="26212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额定输出转矩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3276599" y="3659189"/>
          <a:ext cx="1613535" cy="825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9" name="公式" r:id="rId7" imgW="837565" imgH="431800" progId="Equation.3">
                  <p:embed/>
                </p:oleObj>
              </mc:Choice>
              <mc:Fallback>
                <p:oleObj name="公式" r:id="rId7" imgW="837565" imgH="431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599" y="3659189"/>
                        <a:ext cx="1613535" cy="825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2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09600" y="5040087"/>
            <a:ext cx="26720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额定输入功率：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3313788" y="4987171"/>
          <a:ext cx="3376068" cy="627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0" name="公式" r:id="rId10" imgW="1384300" imgH="254000" progId="Equation.3">
                  <p:embed/>
                </p:oleObj>
              </mc:Choice>
              <mc:Fallback>
                <p:oleObj name="公式" r:id="rId10" imgW="1384300" imgH="2540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788" y="4987171"/>
                        <a:ext cx="3376068" cy="6278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140" y="949960"/>
            <a:ext cx="8463280" cy="554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机械特性曲线的几个特殊运行点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9.4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的机械特性和工作特性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highlight>
                        <a:srgbClr val="000000">
                          <a:alpha val="0"/>
                        </a:srgbClr>
                      </a:highlight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highlight>
                      <a:srgbClr val="000000">
                        <a:alpha val="0"/>
                      </a:srgbClr>
                    </a:highligh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83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84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3176</Words>
  <Application>WPS 演示</Application>
  <PresentationFormat>全屏显示(4:3)</PresentationFormat>
  <Paragraphs>339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20</vt:i4>
      </vt:variant>
      <vt:variant>
        <vt:lpstr>幻灯片标题</vt:lpstr>
      </vt:variant>
      <vt:variant>
        <vt:i4>20</vt:i4>
      </vt:variant>
    </vt:vector>
  </HeadingPairs>
  <TitlesOfParts>
    <vt:vector size="51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1239</cp:revision>
  <dcterms:created xsi:type="dcterms:W3CDTF">2015-12-14T01:43:00Z</dcterms:created>
  <dcterms:modified xsi:type="dcterms:W3CDTF">2025-09-06T04:58:44Z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C20D59A5A7274CB2BFFFD971E71737CE_13</vt:lpwstr>
  </property>
  <property fmtid="{D5CDD505-2E9C-101B-9397-08002B2CF9AE}" pid="3" name="KSOProductBuildVer">
    <vt:lpwstr>2052-12.1.0.22529</vt:lpwstr>
  </property>
</Properties>
</file>